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59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/>
    <p:restoredTop sz="95927"/>
  </p:normalViewPr>
  <p:slideViewPr>
    <p:cSldViewPr snapToGrid="0" snapToObjects="1" showGuides="1">
      <p:cViewPr>
        <p:scale>
          <a:sx n="115" d="100"/>
          <a:sy n="115" d="100"/>
        </p:scale>
        <p:origin x="456" y="272"/>
      </p:cViewPr>
      <p:guideLst>
        <p:guide orient="horz" pos="3952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7A5BC-C18F-9343-813F-E8D2318AE6AC}" type="datetimeFigureOut">
              <a:rPr lang="en-US" smtClean="0"/>
              <a:t>8/31/20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5659A-DF3C-B840-823F-32B3C81E7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89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X Using proteomics to calibrate </a:t>
            </a:r>
            <a:r>
              <a:rPr lang="en-US" dirty="0" err="1"/>
              <a:t>ecModel</a:t>
            </a:r>
            <a:r>
              <a:rPr lang="en-US" dirty="0"/>
              <a:t>. (a) An illustration of calibration approach. (b) Simulated specific growth rate at various conditions. (cd) Parity plots of updated (c) mean and (d) standard variance of </a:t>
            </a:r>
            <a:r>
              <a:rPr lang="en-US" dirty="0" err="1"/>
              <a:t>kcat</a:t>
            </a:r>
            <a:r>
              <a:rPr lang="en-US" dirty="0"/>
              <a:t>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05659A-DF3C-B840-823F-32B3C81E77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91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hr-HR" dirty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Akzidenz for Chalmers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dirty="0"/>
              <a:t>Subtitle</a:t>
            </a:r>
          </a:p>
          <a:p>
            <a:r>
              <a:rPr lang="hr-HR" dirty="0"/>
              <a:t>Name, affiliation, contact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29609" y="11017"/>
            <a:ext cx="2203374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68" y="168801"/>
            <a:ext cx="2804244" cy="14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6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3" y="45436"/>
            <a:ext cx="1110754" cy="556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2" y="299249"/>
            <a:ext cx="6841120" cy="812033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03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2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3" y="45436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56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2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0" i="0">
                <a:latin typeface="Arial"/>
                <a:cs typeface="Arial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0" i="0">
                <a:latin typeface="Arial"/>
                <a:cs typeface="Arial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3" y="45436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1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2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3" y="45436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4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3" y="45436"/>
            <a:ext cx="1110754" cy="55691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51442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12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29609" y="11017"/>
            <a:ext cx="2203374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68" y="168801"/>
            <a:ext cx="2804244" cy="14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82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291884"/>
            <a:ext cx="9144000" cy="574346"/>
          </a:xfrm>
          <a:prstGeom prst="rect">
            <a:avLst/>
          </a:prstGeom>
          <a:solidFill>
            <a:srgbClr val="2A6AB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9715" y="6335682"/>
            <a:ext cx="420906" cy="481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3" y="45436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2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ctr" defTabSz="342900" rtl="0" eaLnBrk="1" latinLnBrk="0" hangingPunct="1">
        <a:spcBef>
          <a:spcPct val="0"/>
        </a:spcBef>
        <a:buNone/>
        <a:defRPr sz="3300" b="0" i="0" kern="1200">
          <a:solidFill>
            <a:schemeClr val="tx1"/>
          </a:solidFill>
          <a:latin typeface="AvantGarde Medium"/>
          <a:ea typeface="+mj-ea"/>
          <a:cs typeface="AvantGarde Medium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orxiv.org/content/10.1101/2020.04.01.019620v1.ful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304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DAD44F-73A0-C04C-BB1C-604866989436}"/>
              </a:ext>
            </a:extLst>
          </p:cNvPr>
          <p:cNvSpPr/>
          <p:nvPr/>
        </p:nvSpPr>
        <p:spPr>
          <a:xfrm>
            <a:off x="2926080" y="1506200"/>
            <a:ext cx="1154430" cy="53721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1949B2-221B-2747-9E22-375703C8BF4C}"/>
              </a:ext>
            </a:extLst>
          </p:cNvPr>
          <p:cNvSpPr/>
          <p:nvPr/>
        </p:nvSpPr>
        <p:spPr>
          <a:xfrm>
            <a:off x="2926080" y="2698730"/>
            <a:ext cx="1154430" cy="53721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ecGEM</a:t>
            </a:r>
            <a:endParaRPr lang="en-US" dirty="0"/>
          </a:p>
        </p:txBody>
      </p:sp>
      <p:sp>
        <p:nvSpPr>
          <p:cNvPr id="8" name="Graphic 6" descr="Cloud">
            <a:extLst>
              <a:ext uri="{FF2B5EF4-FFF2-40B4-BE49-F238E27FC236}">
                <a16:creationId xmlns:a16="http://schemas.microsoft.com/office/drawing/2014/main" id="{E36210A7-683F-1049-9A2A-A356820AA1AA}"/>
              </a:ext>
            </a:extLst>
          </p:cNvPr>
          <p:cNvSpPr/>
          <p:nvPr/>
        </p:nvSpPr>
        <p:spPr>
          <a:xfrm>
            <a:off x="980180" y="3066669"/>
            <a:ext cx="1555376" cy="885551"/>
          </a:xfrm>
          <a:custGeom>
            <a:avLst/>
            <a:gdLst>
              <a:gd name="connsiteX0" fmla="*/ 1335766 w 1555376"/>
              <a:gd name="connsiteY0" fmla="*/ 440794 h 885551"/>
              <a:gd name="connsiteX1" fmla="*/ 1317311 w 1555376"/>
              <a:gd name="connsiteY1" fmla="*/ 440794 h 885551"/>
              <a:gd name="connsiteX2" fmla="*/ 1317311 w 1555376"/>
              <a:gd name="connsiteY2" fmla="*/ 440794 h 885551"/>
              <a:gd name="connsiteX3" fmla="*/ 1201047 w 1555376"/>
              <a:gd name="connsiteY3" fmla="*/ 215647 h 885551"/>
              <a:gd name="connsiteX4" fmla="*/ 948217 w 1555376"/>
              <a:gd name="connsiteY4" fmla="*/ 180583 h 885551"/>
              <a:gd name="connsiteX5" fmla="*/ 575433 w 1555376"/>
              <a:gd name="connsiteY5" fmla="*/ 8954 h 885551"/>
              <a:gd name="connsiteX6" fmla="*/ 320758 w 1555376"/>
              <a:gd name="connsiteY6" fmla="*/ 330066 h 885551"/>
              <a:gd name="connsiteX7" fmla="*/ 320758 w 1555376"/>
              <a:gd name="connsiteY7" fmla="*/ 333757 h 885551"/>
              <a:gd name="connsiteX8" fmla="*/ 55010 w 1555376"/>
              <a:gd name="connsiteY8" fmla="*/ 440794 h 885551"/>
              <a:gd name="connsiteX9" fmla="*/ 25483 w 1555376"/>
              <a:gd name="connsiteY9" fmla="*/ 724996 h 885551"/>
              <a:gd name="connsiteX10" fmla="*/ 263548 w 1555376"/>
              <a:gd name="connsiteY10" fmla="*/ 883706 h 885551"/>
              <a:gd name="connsiteX11" fmla="*/ 263548 w 1555376"/>
              <a:gd name="connsiteY11" fmla="*/ 885552 h 885551"/>
              <a:gd name="connsiteX12" fmla="*/ 1333920 w 1555376"/>
              <a:gd name="connsiteY12" fmla="*/ 885552 h 885551"/>
              <a:gd name="connsiteX13" fmla="*/ 1555377 w 1555376"/>
              <a:gd name="connsiteY13" fmla="*/ 664096 h 885551"/>
              <a:gd name="connsiteX14" fmla="*/ 1335766 w 1555376"/>
              <a:gd name="connsiteY14" fmla="*/ 440794 h 88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5376" h="885551">
                <a:moveTo>
                  <a:pt x="1335766" y="440794"/>
                </a:moveTo>
                <a:cubicBezTo>
                  <a:pt x="1330229" y="440794"/>
                  <a:pt x="1322848" y="440794"/>
                  <a:pt x="1317311" y="440794"/>
                </a:cubicBezTo>
                <a:cubicBezTo>
                  <a:pt x="1317311" y="440794"/>
                  <a:pt x="1317311" y="440794"/>
                  <a:pt x="1317311" y="440794"/>
                </a:cubicBezTo>
                <a:cubicBezTo>
                  <a:pt x="1317311" y="350366"/>
                  <a:pt x="1273020" y="267320"/>
                  <a:pt x="1201047" y="215647"/>
                </a:cubicBezTo>
                <a:cubicBezTo>
                  <a:pt x="1127228" y="163974"/>
                  <a:pt x="1033109" y="151055"/>
                  <a:pt x="948217" y="180583"/>
                </a:cubicBezTo>
                <a:cubicBezTo>
                  <a:pt x="878090" y="44018"/>
                  <a:pt x="723070" y="-26110"/>
                  <a:pt x="575433" y="8954"/>
                </a:cubicBezTo>
                <a:cubicBezTo>
                  <a:pt x="427795" y="44018"/>
                  <a:pt x="320758" y="176892"/>
                  <a:pt x="320758" y="330066"/>
                </a:cubicBezTo>
                <a:cubicBezTo>
                  <a:pt x="320758" y="330066"/>
                  <a:pt x="320758" y="331911"/>
                  <a:pt x="320758" y="333757"/>
                </a:cubicBezTo>
                <a:cubicBezTo>
                  <a:pt x="219257" y="317148"/>
                  <a:pt x="117756" y="359593"/>
                  <a:pt x="55010" y="440794"/>
                </a:cubicBezTo>
                <a:cubicBezTo>
                  <a:pt x="-5890" y="523840"/>
                  <a:pt x="-16963" y="632723"/>
                  <a:pt x="25483" y="724996"/>
                </a:cubicBezTo>
                <a:cubicBezTo>
                  <a:pt x="69774" y="817270"/>
                  <a:pt x="162048" y="878170"/>
                  <a:pt x="263548" y="883706"/>
                </a:cubicBezTo>
                <a:lnTo>
                  <a:pt x="263548" y="885552"/>
                </a:lnTo>
                <a:lnTo>
                  <a:pt x="1333920" y="885552"/>
                </a:lnTo>
                <a:cubicBezTo>
                  <a:pt x="1455721" y="885552"/>
                  <a:pt x="1555377" y="785897"/>
                  <a:pt x="1555377" y="664096"/>
                </a:cubicBezTo>
                <a:cubicBezTo>
                  <a:pt x="1555377" y="542295"/>
                  <a:pt x="1457567" y="440794"/>
                  <a:pt x="1335766" y="440794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845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  </a:t>
            </a:r>
          </a:p>
          <a:p>
            <a:r>
              <a:rPr lang="en-US" dirty="0"/>
              <a:t>   Proteomics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DDF4E3-7F3E-F444-8F13-8BD05EF8FDB0}"/>
              </a:ext>
            </a:extLst>
          </p:cNvPr>
          <p:cNvSpPr/>
          <p:nvPr/>
        </p:nvSpPr>
        <p:spPr>
          <a:xfrm>
            <a:off x="2377440" y="4165711"/>
            <a:ext cx="2251710" cy="53721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Calibrate: </a:t>
            </a:r>
            <a:r>
              <a:rPr lang="en-US" i="1" dirty="0" err="1"/>
              <a:t>k</a:t>
            </a:r>
            <a:r>
              <a:rPr lang="en-US" baseline="-25000" dirty="0" err="1"/>
              <a:t>cat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algn="ctr"/>
            <a:r>
              <a:rPr lang="en-US" altLang="zh-CN" dirty="0"/>
              <a:t>Bayesian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95FEF7-D96C-314B-84D9-4CF91D68A109}"/>
              </a:ext>
            </a:extLst>
          </p:cNvPr>
          <p:cNvCxnSpPr/>
          <p:nvPr/>
        </p:nvCxnSpPr>
        <p:spPr>
          <a:xfrm>
            <a:off x="3337560" y="3325880"/>
            <a:ext cx="0" cy="763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9A9738-C88D-4E48-ABE4-5799DDCE7E48}"/>
              </a:ext>
            </a:extLst>
          </p:cNvPr>
          <p:cNvCxnSpPr>
            <a:cxnSpLocks/>
          </p:cNvCxnSpPr>
          <p:nvPr/>
        </p:nvCxnSpPr>
        <p:spPr>
          <a:xfrm flipV="1">
            <a:off x="3638550" y="3313462"/>
            <a:ext cx="0" cy="763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4337A9-EAF7-3A4C-82CF-0AF1D350D2E1}"/>
              </a:ext>
            </a:extLst>
          </p:cNvPr>
          <p:cNvCxnSpPr/>
          <p:nvPr/>
        </p:nvCxnSpPr>
        <p:spPr>
          <a:xfrm>
            <a:off x="2686050" y="3707630"/>
            <a:ext cx="6515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648C8C-1004-AC4C-820D-991558E0E44F}"/>
              </a:ext>
            </a:extLst>
          </p:cNvPr>
          <p:cNvCxnSpPr/>
          <p:nvPr/>
        </p:nvCxnSpPr>
        <p:spPr>
          <a:xfrm>
            <a:off x="4187190" y="2955155"/>
            <a:ext cx="6515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9082BEF-23CC-C248-9EAE-7B87DC079DC1}"/>
              </a:ext>
            </a:extLst>
          </p:cNvPr>
          <p:cNvSpPr/>
          <p:nvPr/>
        </p:nvSpPr>
        <p:spPr>
          <a:xfrm>
            <a:off x="4945380" y="2700635"/>
            <a:ext cx="1432560" cy="5372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Simulations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96698-DAF4-4543-A7DB-D982268E4CD9}"/>
              </a:ext>
            </a:extLst>
          </p:cNvPr>
          <p:cNvSpPr txBox="1"/>
          <p:nvPr/>
        </p:nvSpPr>
        <p:spPr>
          <a:xfrm>
            <a:off x="6484620" y="2367170"/>
            <a:ext cx="1903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Fermentation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Carbon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etc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DEB7FF-EC2C-B54C-89D8-56070450D1F4}"/>
              </a:ext>
            </a:extLst>
          </p:cNvPr>
          <p:cNvCxnSpPr/>
          <p:nvPr/>
        </p:nvCxnSpPr>
        <p:spPr>
          <a:xfrm>
            <a:off x="3497580" y="2183130"/>
            <a:ext cx="0" cy="4229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E61989F-0CE9-8E40-A1AE-45AEDECE5136}"/>
              </a:ext>
            </a:extLst>
          </p:cNvPr>
          <p:cNvSpPr/>
          <p:nvPr/>
        </p:nvSpPr>
        <p:spPr>
          <a:xfrm>
            <a:off x="808536" y="5913476"/>
            <a:ext cx="7408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https://www.biorxiv.org/content/10.1101/2020.04.01.019620v1.full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70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D8899E3-18F3-824E-853E-2A4D5057F115}"/>
              </a:ext>
            </a:extLst>
          </p:cNvPr>
          <p:cNvGrpSpPr/>
          <p:nvPr/>
        </p:nvGrpSpPr>
        <p:grpSpPr>
          <a:xfrm>
            <a:off x="208104" y="2053845"/>
            <a:ext cx="8475122" cy="3084212"/>
            <a:chOff x="382276" y="2042959"/>
            <a:chExt cx="7617416" cy="27720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8F7159-9FA5-D84E-A26E-CAC6BECBD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276" y="2042959"/>
              <a:ext cx="3500641" cy="232783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48BCC4-3485-014F-AC00-391805A83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3512" y="2042959"/>
              <a:ext cx="3536180" cy="277208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FDF5AA-0FC9-3A44-8EE3-D675B5B16532}"/>
              </a:ext>
            </a:extLst>
          </p:cNvPr>
          <p:cNvSpPr txBox="1"/>
          <p:nvPr/>
        </p:nvSpPr>
        <p:spPr>
          <a:xfrm>
            <a:off x="0" y="526943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SMC-ABC curation of </a:t>
            </a:r>
            <a:r>
              <a:rPr lang="en-US" b="1" dirty="0" err="1"/>
              <a:t>kcats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807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B5A32D-3E46-B84B-80CF-6CB54588C477}"/>
              </a:ext>
            </a:extLst>
          </p:cNvPr>
          <p:cNvSpPr txBox="1"/>
          <p:nvPr/>
        </p:nvSpPr>
        <p:spPr>
          <a:xfrm>
            <a:off x="0" y="526943"/>
            <a:ext cx="544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SMC-ABC curation of </a:t>
            </a:r>
            <a:r>
              <a:rPr lang="en-US" b="1" dirty="0" err="1"/>
              <a:t>kcats</a:t>
            </a:r>
            <a:r>
              <a:rPr lang="en-US" b="1" dirty="0"/>
              <a:t>---Reduced Uncertainties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4158E0-6640-D842-B3FC-009E99CDC4A6}"/>
              </a:ext>
            </a:extLst>
          </p:cNvPr>
          <p:cNvGrpSpPr/>
          <p:nvPr/>
        </p:nvGrpSpPr>
        <p:grpSpPr>
          <a:xfrm>
            <a:off x="1146627" y="1322087"/>
            <a:ext cx="6560457" cy="4845684"/>
            <a:chOff x="711200" y="1505858"/>
            <a:chExt cx="3788058" cy="27979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BAA9D55-9826-E244-A198-9FFD7791E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200" y="2982993"/>
              <a:ext cx="1778000" cy="1320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59744D-935C-C641-B309-E0C4AE8B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1258" y="2982993"/>
              <a:ext cx="1778000" cy="1320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D85F6C-5B6B-5F4B-8D9C-C2916C77A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200" y="1505858"/>
              <a:ext cx="1778000" cy="13208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561E60-515C-0C47-B35A-CA6C6D872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1258" y="1505858"/>
              <a:ext cx="1778000" cy="132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853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880477-4FCE-F042-8964-7CBDA9F755A7}"/>
              </a:ext>
            </a:extLst>
          </p:cNvPr>
          <p:cNvSpPr txBox="1"/>
          <p:nvPr/>
        </p:nvSpPr>
        <p:spPr>
          <a:xfrm>
            <a:off x="0" y="526943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SMC-ABC curation of </a:t>
            </a:r>
            <a:r>
              <a:rPr lang="en-US" b="1" dirty="0" err="1"/>
              <a:t>kcats</a:t>
            </a:r>
            <a:r>
              <a:rPr lang="en-US" b="1" dirty="0"/>
              <a:t> and omics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29B3BC-1904-1D4D-AE76-75264EA765E0}"/>
              </a:ext>
            </a:extLst>
          </p:cNvPr>
          <p:cNvGrpSpPr/>
          <p:nvPr/>
        </p:nvGrpSpPr>
        <p:grpSpPr>
          <a:xfrm>
            <a:off x="683765" y="2269471"/>
            <a:ext cx="7567606" cy="2750333"/>
            <a:chOff x="749080" y="2824644"/>
            <a:chExt cx="5451318" cy="1981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CC0EFD-51CB-1C4E-BB53-EDB5625B0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080" y="2824644"/>
              <a:ext cx="2527300" cy="1663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7484EE-65BA-904C-8E74-CD01BF6F8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3098" y="2824644"/>
              <a:ext cx="2527300" cy="198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7934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AE67337-977C-4741-BDD5-B8816CFF7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6" y="284063"/>
            <a:ext cx="3421718" cy="210873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8E7992-460E-3640-9237-8D427EAED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340" y="189566"/>
            <a:ext cx="2230584" cy="254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57EAE7-5250-F743-9E84-8EF2FD67DCA8}"/>
              </a:ext>
            </a:extLst>
          </p:cNvPr>
          <p:cNvGrpSpPr/>
          <p:nvPr/>
        </p:nvGrpSpPr>
        <p:grpSpPr>
          <a:xfrm>
            <a:off x="0" y="2861417"/>
            <a:ext cx="4292600" cy="1777889"/>
            <a:chOff x="134434" y="3281469"/>
            <a:chExt cx="6377975" cy="264160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F48FECF1-80D4-9B40-BCF7-3404B1907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34" y="3281469"/>
              <a:ext cx="3098800" cy="264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E0D3A48-6BCD-C548-8409-98EE1F0ED2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3609" y="3281469"/>
              <a:ext cx="3098800" cy="264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3E0DF-C699-8449-B2D2-6E4584F31C3F}"/>
              </a:ext>
            </a:extLst>
          </p:cNvPr>
          <p:cNvSpPr/>
          <p:nvPr/>
        </p:nvSpPr>
        <p:spPr>
          <a:xfrm>
            <a:off x="21683" y="4657487"/>
            <a:ext cx="6032809" cy="14161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Other simulations for </a:t>
            </a:r>
            <a:r>
              <a:rPr lang="en-US" dirty="0" err="1"/>
              <a:t>ecModel</a:t>
            </a:r>
            <a:r>
              <a:rPr lang="en-US" dirty="0"/>
              <a:t> validation/application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7F509F-8D3A-0F44-A22C-523C0290C65E}"/>
              </a:ext>
            </a:extLst>
          </p:cNvPr>
          <p:cNvSpPr/>
          <p:nvPr/>
        </p:nvSpPr>
        <p:spPr>
          <a:xfrm>
            <a:off x="4413998" y="2943923"/>
            <a:ext cx="1640494" cy="14161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model parameter validation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3CFC97-C69C-4849-ACCB-1110A6449A2A}"/>
              </a:ext>
            </a:extLst>
          </p:cNvPr>
          <p:cNvSpPr txBox="1"/>
          <p:nvPr/>
        </p:nvSpPr>
        <p:spPr>
          <a:xfrm>
            <a:off x="66906" y="49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E71237-F880-F041-BEC9-3E8F96A6311C}"/>
              </a:ext>
            </a:extLst>
          </p:cNvPr>
          <p:cNvSpPr txBox="1"/>
          <p:nvPr/>
        </p:nvSpPr>
        <p:spPr>
          <a:xfrm>
            <a:off x="3696299" y="49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09E84D-236A-1E48-BE63-DB2A1B3F437C}"/>
              </a:ext>
            </a:extLst>
          </p:cNvPr>
          <p:cNvSpPr txBox="1"/>
          <p:nvPr/>
        </p:nvSpPr>
        <p:spPr>
          <a:xfrm>
            <a:off x="0" y="268577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D767F3-ACD5-0A49-AD93-B04F36D78D76}"/>
              </a:ext>
            </a:extLst>
          </p:cNvPr>
          <p:cNvSpPr txBox="1"/>
          <p:nvPr/>
        </p:nvSpPr>
        <p:spPr>
          <a:xfrm>
            <a:off x="2085601" y="2685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654426003"/>
      </p:ext>
    </p:extLst>
  </p:cSld>
  <p:clrMapOvr>
    <a:masterClrMapping/>
  </p:clrMapOvr>
</p:sld>
</file>

<file path=ppt/theme/theme1.xml><?xml version="1.0" encoding="utf-8"?>
<a:theme xmlns:a="http://schemas.openxmlformats.org/drawingml/2006/main" name="sysbi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kzidenz for Chalmers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ysbio" id="{F111037E-51CD-5948-B617-3D3E16448722}" vid="{BCB5399D-4936-8E43-A712-BBEA1C2172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sysbio</Template>
  <TotalTime>294</TotalTime>
  <Words>113</Words>
  <Application>Microsoft Macintosh PowerPoint</Application>
  <PresentationFormat>On-screen Show (4:3)</PresentationFormat>
  <Paragraphs>23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Akzidenz for Chalmers</vt:lpstr>
      <vt:lpstr>AvantGarde Medium</vt:lpstr>
      <vt:lpstr>Arial</vt:lpstr>
      <vt:lpstr>Calibri</vt:lpstr>
      <vt:lpstr>Times New Roman</vt:lpstr>
      <vt:lpstr>sysbio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Gang Li</dc:creator>
  <cp:lastModifiedBy>Gang Li</cp:lastModifiedBy>
  <cp:revision>39</cp:revision>
  <dcterms:created xsi:type="dcterms:W3CDTF">2020-05-27T06:53:36Z</dcterms:created>
  <dcterms:modified xsi:type="dcterms:W3CDTF">2020-08-31T15:40:51Z</dcterms:modified>
</cp:coreProperties>
</file>